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62" r:id="rId4"/>
    <p:sldId id="259" r:id="rId5"/>
    <p:sldId id="263" r:id="rId6"/>
    <p:sldId id="260"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90C0"/>
    <a:srgbClr val="DF9770"/>
    <a:srgbClr val="EACEC2"/>
    <a:srgbClr val="FE7F00"/>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1/23/2022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5110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1385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1/23/2022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7370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1/23/2022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506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1/23/2022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569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65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8636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806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118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1/23/2022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70569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5307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1/23/2022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9373756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7B34D440-E359-4CB9-B8E8-81977A860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1957"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288FC14-B788-4FBC-9C5E-BC4892F5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06" y="0"/>
            <a:ext cx="7571045" cy="6858000"/>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0FB469-EF6B-475F-AD7D-91A0631FD57A}"/>
              </a:ext>
            </a:extLst>
          </p:cNvPr>
          <p:cNvSpPr>
            <a:spLocks noGrp="1"/>
          </p:cNvSpPr>
          <p:nvPr>
            <p:ph type="ctrTitle"/>
          </p:nvPr>
        </p:nvSpPr>
        <p:spPr>
          <a:xfrm>
            <a:off x="5204707" y="578599"/>
            <a:ext cx="6400367" cy="1310080"/>
          </a:xfrm>
        </p:spPr>
        <p:txBody>
          <a:bodyPr vert="horz" lIns="91440" tIns="45720" rIns="91440" bIns="45720" rtlCol="0" anchor="ctr">
            <a:normAutofit/>
          </a:bodyPr>
          <a:lstStyle/>
          <a:p>
            <a:pPr algn="ctr"/>
            <a:r>
              <a:rPr lang="en-US" sz="2800" b="0" kern="1200" cap="all" dirty="0">
                <a:solidFill>
                  <a:srgbClr val="FFFFFF"/>
                </a:solidFill>
                <a:latin typeface="+mj-lt"/>
                <a:ea typeface="+mj-ea"/>
                <a:cs typeface="+mj-cs"/>
              </a:rPr>
              <a:t>Analysis of Electricity Consumption in Different States using Python </a:t>
            </a:r>
          </a:p>
        </p:txBody>
      </p:sp>
      <p:sp>
        <p:nvSpPr>
          <p:cNvPr id="5" name="TextBox 4">
            <a:extLst>
              <a:ext uri="{FF2B5EF4-FFF2-40B4-BE49-F238E27FC236}">
                <a16:creationId xmlns:a16="http://schemas.microsoft.com/office/drawing/2014/main" id="{C538CAFB-BE75-477E-9095-2A8A8E873975}"/>
              </a:ext>
            </a:extLst>
          </p:cNvPr>
          <p:cNvSpPr txBox="1"/>
          <p:nvPr/>
        </p:nvSpPr>
        <p:spPr>
          <a:xfrm>
            <a:off x="5000633" y="4206641"/>
            <a:ext cx="6397545" cy="2471994"/>
          </a:xfrm>
          <a:prstGeom prst="rect">
            <a:avLst/>
          </a:prstGeom>
        </p:spPr>
        <p:txBody>
          <a:bodyPr vert="horz" lIns="91440" tIns="45720" rIns="91440" bIns="45720" rtlCol="0" anchor="ctr">
            <a:normAutofit/>
          </a:bodyPr>
          <a:lstStyle/>
          <a:p>
            <a:pPr algn="ctr" defTabSz="457200">
              <a:spcBef>
                <a:spcPct val="20000"/>
              </a:spcBef>
              <a:spcAft>
                <a:spcPts val="600"/>
              </a:spcAft>
              <a:buClr>
                <a:schemeClr val="accent1"/>
              </a:buClr>
              <a:buSzPct val="92000"/>
            </a:pPr>
            <a:r>
              <a:rPr lang="en-US" dirty="0">
                <a:solidFill>
                  <a:srgbClr val="FFFFFF"/>
                </a:solidFill>
              </a:rPr>
              <a:t>Team Name: S-A-A-B</a:t>
            </a:r>
          </a:p>
          <a:p>
            <a:pPr algn="ctr" defTabSz="457200">
              <a:spcBef>
                <a:spcPct val="20000"/>
              </a:spcBef>
              <a:spcAft>
                <a:spcPts val="600"/>
              </a:spcAft>
              <a:buClr>
                <a:schemeClr val="accent1"/>
              </a:buClr>
              <a:buSzPct val="92000"/>
            </a:pPr>
            <a:r>
              <a:rPr lang="en-US" dirty="0">
                <a:solidFill>
                  <a:srgbClr val="FFFFFF"/>
                </a:solidFill>
              </a:rPr>
              <a:t>PG-113  Sumeet Jagtap </a:t>
            </a:r>
          </a:p>
          <a:p>
            <a:pPr algn="ctr" defTabSz="457200">
              <a:spcBef>
                <a:spcPct val="20000"/>
              </a:spcBef>
              <a:spcAft>
                <a:spcPts val="600"/>
              </a:spcAft>
              <a:buClr>
                <a:schemeClr val="accent1"/>
              </a:buClr>
              <a:buSzPct val="92000"/>
            </a:pPr>
            <a:r>
              <a:rPr lang="en-US" dirty="0">
                <a:solidFill>
                  <a:srgbClr val="FFFFFF"/>
                </a:solidFill>
              </a:rPr>
              <a:t>PG-067  Anish Krishnan</a:t>
            </a:r>
          </a:p>
          <a:p>
            <a:pPr algn="ctr" defTabSz="457200">
              <a:spcBef>
                <a:spcPct val="20000"/>
              </a:spcBef>
              <a:spcAft>
                <a:spcPts val="600"/>
              </a:spcAft>
              <a:buClr>
                <a:schemeClr val="accent1"/>
              </a:buClr>
              <a:buSzPct val="92000"/>
            </a:pPr>
            <a:r>
              <a:rPr lang="en-US" dirty="0">
                <a:solidFill>
                  <a:srgbClr val="FFFFFF"/>
                </a:solidFill>
              </a:rPr>
              <a:t>PG-071  Ayushi Gupta</a:t>
            </a:r>
          </a:p>
          <a:p>
            <a:pPr algn="ctr" defTabSz="457200">
              <a:spcBef>
                <a:spcPct val="20000"/>
              </a:spcBef>
              <a:spcAft>
                <a:spcPts val="600"/>
              </a:spcAft>
              <a:buClr>
                <a:schemeClr val="accent1"/>
              </a:buClr>
              <a:buSzPct val="92000"/>
            </a:pPr>
            <a:r>
              <a:rPr lang="en-US" dirty="0">
                <a:solidFill>
                  <a:srgbClr val="FFFFFF"/>
                </a:solidFill>
              </a:rPr>
              <a:t>PG-072  Balkar Singh Manny           </a:t>
            </a:r>
          </a:p>
        </p:txBody>
      </p:sp>
      <p:pic>
        <p:nvPicPr>
          <p:cNvPr id="2052" name="Picture 4" descr="Py Decoration Images, Stock Photos &amp;amp; Vectors | Shutterstock">
            <a:extLst>
              <a:ext uri="{FF2B5EF4-FFF2-40B4-BE49-F238E27FC236}">
                <a16:creationId xmlns:a16="http://schemas.microsoft.com/office/drawing/2014/main" id="{94643F3A-CCEE-411E-A7C6-85E331197C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43"/>
          <a:stretch/>
        </p:blipFill>
        <p:spPr bwMode="auto">
          <a:xfrm rot="16200000">
            <a:off x="-1052550" y="1080220"/>
            <a:ext cx="6797521" cy="463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4401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73216D-D863-4211-B4FC-AD341C83A6A4}"/>
              </a:ext>
            </a:extLst>
          </p:cNvPr>
          <p:cNvSpPr/>
          <p:nvPr/>
        </p:nvSpPr>
        <p:spPr>
          <a:xfrm>
            <a:off x="7285703" y="648929"/>
            <a:ext cx="4699820" cy="5441256"/>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CB6E721-1C3D-4C0B-B3E6-32001AB9D659}"/>
              </a:ext>
            </a:extLst>
          </p:cNvPr>
          <p:cNvSpPr/>
          <p:nvPr/>
        </p:nvSpPr>
        <p:spPr>
          <a:xfrm>
            <a:off x="206477" y="648929"/>
            <a:ext cx="6273618" cy="5441256"/>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FC5EF852-B38F-4DC7-9966-B7B1611FC2C7}"/>
              </a:ext>
            </a:extLst>
          </p:cNvPr>
          <p:cNvPicPr>
            <a:picLocks noChangeAspect="1"/>
          </p:cNvPicPr>
          <p:nvPr/>
        </p:nvPicPr>
        <p:blipFill>
          <a:blip r:embed="rId2"/>
          <a:stretch>
            <a:fillRect/>
          </a:stretch>
        </p:blipFill>
        <p:spPr>
          <a:xfrm>
            <a:off x="391781" y="767815"/>
            <a:ext cx="5924174" cy="3685062"/>
          </a:xfrm>
          <a:prstGeom prst="rect">
            <a:avLst/>
          </a:prstGeom>
          <a:ln w="6350">
            <a:solidFill>
              <a:schemeClr val="tx1"/>
            </a:solidFill>
          </a:ln>
        </p:spPr>
      </p:pic>
      <p:sp>
        <p:nvSpPr>
          <p:cNvPr id="6" name="TextBox 5">
            <a:extLst>
              <a:ext uri="{FF2B5EF4-FFF2-40B4-BE49-F238E27FC236}">
                <a16:creationId xmlns:a16="http://schemas.microsoft.com/office/drawing/2014/main" id="{2E006A49-659C-48E9-9228-20A2003621D2}"/>
              </a:ext>
            </a:extLst>
          </p:cNvPr>
          <p:cNvSpPr txBox="1"/>
          <p:nvPr/>
        </p:nvSpPr>
        <p:spPr>
          <a:xfrm>
            <a:off x="406529" y="4889856"/>
            <a:ext cx="6073566" cy="1200329"/>
          </a:xfrm>
          <a:prstGeom prst="rect">
            <a:avLst/>
          </a:prstGeom>
          <a:noFill/>
        </p:spPr>
        <p:txBody>
          <a:bodyPr wrap="square" rtlCol="0">
            <a:spAutoFit/>
          </a:bodyPr>
          <a:lstStyle/>
          <a:p>
            <a:r>
              <a:rPr lang="en-US" sz="1200" dirty="0"/>
              <a:t>Ranking of States based on electricity consumption for the year 2019-2020</a:t>
            </a:r>
          </a:p>
          <a:p>
            <a:pPr marL="228600" indent="-228600">
              <a:buFont typeface="Arial" panose="020B0604020202020204" pitchFamily="34" charset="0"/>
              <a:buChar char="•"/>
            </a:pPr>
            <a:r>
              <a:rPr lang="en-US" sz="1200" dirty="0"/>
              <a:t>Maharashtra state consumed 12.7% of the total power, which is highest among all the states</a:t>
            </a:r>
          </a:p>
          <a:p>
            <a:pPr marL="228600" indent="-228600">
              <a:buFont typeface="Arial" panose="020B0604020202020204" pitchFamily="34" charset="0"/>
              <a:buChar char="•"/>
            </a:pPr>
            <a:r>
              <a:rPr lang="en-US" sz="1200" dirty="0"/>
              <a:t>Gujarat being second highest with 9.5% consumption</a:t>
            </a:r>
          </a:p>
          <a:p>
            <a:pPr marL="228600" indent="-228600">
              <a:buFont typeface="Arial" panose="020B0604020202020204" pitchFamily="34" charset="0"/>
              <a:buChar char="•"/>
            </a:pPr>
            <a:r>
              <a:rPr lang="en-US" sz="1200" dirty="0"/>
              <a:t>North-Eastern States comprises of less than 1% of the total energy consumed</a:t>
            </a:r>
          </a:p>
          <a:p>
            <a:pPr marL="228600" indent="-228600">
              <a:buFont typeface="Arial" panose="020B0604020202020204" pitchFamily="34" charset="0"/>
              <a:buChar char="•"/>
            </a:pPr>
            <a:r>
              <a:rPr lang="en-US" sz="1200" dirty="0"/>
              <a:t>Sikkim has the lowest consumption rate.</a:t>
            </a:r>
          </a:p>
        </p:txBody>
      </p:sp>
      <p:pic>
        <p:nvPicPr>
          <p:cNvPr id="9" name="Picture 8">
            <a:extLst>
              <a:ext uri="{FF2B5EF4-FFF2-40B4-BE49-F238E27FC236}">
                <a16:creationId xmlns:a16="http://schemas.microsoft.com/office/drawing/2014/main" id="{B09D93CC-6546-4FE8-A9F1-0968E12B4B8C}"/>
              </a:ext>
            </a:extLst>
          </p:cNvPr>
          <p:cNvPicPr>
            <a:picLocks noChangeAspect="1"/>
          </p:cNvPicPr>
          <p:nvPr/>
        </p:nvPicPr>
        <p:blipFill rotWithShape="1">
          <a:blip r:embed="rId3"/>
          <a:srcRect l="2874" t="1945"/>
          <a:stretch/>
        </p:blipFill>
        <p:spPr>
          <a:xfrm>
            <a:off x="7469348" y="767815"/>
            <a:ext cx="4330871" cy="3685063"/>
          </a:xfrm>
          <a:prstGeom prst="rect">
            <a:avLst/>
          </a:prstGeom>
          <a:ln w="6350">
            <a:solidFill>
              <a:schemeClr val="tx1"/>
            </a:solidFill>
          </a:ln>
        </p:spPr>
      </p:pic>
      <p:pic>
        <p:nvPicPr>
          <p:cNvPr id="10" name="Picture 9">
            <a:extLst>
              <a:ext uri="{FF2B5EF4-FFF2-40B4-BE49-F238E27FC236}">
                <a16:creationId xmlns:a16="http://schemas.microsoft.com/office/drawing/2014/main" id="{84D6EF65-E5A1-4E86-AE35-21A9175E4E79}"/>
              </a:ext>
            </a:extLst>
          </p:cNvPr>
          <p:cNvPicPr>
            <a:picLocks noChangeAspect="1"/>
          </p:cNvPicPr>
          <p:nvPr/>
        </p:nvPicPr>
        <p:blipFill>
          <a:blip r:embed="rId4"/>
          <a:stretch>
            <a:fillRect/>
          </a:stretch>
        </p:blipFill>
        <p:spPr>
          <a:xfrm>
            <a:off x="9843839" y="3153045"/>
            <a:ext cx="1123950" cy="971550"/>
          </a:xfrm>
          <a:prstGeom prst="rect">
            <a:avLst/>
          </a:prstGeom>
        </p:spPr>
      </p:pic>
      <p:sp>
        <p:nvSpPr>
          <p:cNvPr id="11" name="TextBox 10">
            <a:extLst>
              <a:ext uri="{FF2B5EF4-FFF2-40B4-BE49-F238E27FC236}">
                <a16:creationId xmlns:a16="http://schemas.microsoft.com/office/drawing/2014/main" id="{9C60CDC3-003F-4287-968A-9EF628637D22}"/>
              </a:ext>
            </a:extLst>
          </p:cNvPr>
          <p:cNvSpPr txBox="1"/>
          <p:nvPr/>
        </p:nvSpPr>
        <p:spPr>
          <a:xfrm>
            <a:off x="7425104" y="4767861"/>
            <a:ext cx="4330871" cy="1384995"/>
          </a:xfrm>
          <a:prstGeom prst="rect">
            <a:avLst/>
          </a:prstGeom>
          <a:noFill/>
        </p:spPr>
        <p:txBody>
          <a:bodyPr wrap="square" rtlCol="0">
            <a:spAutoFit/>
          </a:bodyPr>
          <a:lstStyle/>
          <a:p>
            <a:r>
              <a:rPr lang="en-US" sz="1200" dirty="0"/>
              <a:t>Observations from scatter-geo graph:</a:t>
            </a:r>
          </a:p>
          <a:p>
            <a:r>
              <a:rPr lang="en-US" sz="1200" dirty="0"/>
              <a:t>Highest Consumption: </a:t>
            </a:r>
          </a:p>
          <a:p>
            <a:pPr marL="285750" indent="-285750">
              <a:buFont typeface="Arial" panose="020B0604020202020204" pitchFamily="34" charset="0"/>
              <a:buChar char="•"/>
            </a:pPr>
            <a:r>
              <a:rPr lang="en-US" sz="1200" dirty="0"/>
              <a:t>Maharashtra in WR</a:t>
            </a:r>
          </a:p>
          <a:p>
            <a:pPr marL="285750" indent="-285750">
              <a:buFont typeface="Arial" panose="020B0604020202020204" pitchFamily="34" charset="0"/>
              <a:buChar char="•"/>
            </a:pPr>
            <a:r>
              <a:rPr lang="en-US" sz="1200" dirty="0"/>
              <a:t>UP in NR</a:t>
            </a:r>
          </a:p>
          <a:p>
            <a:pPr marL="285750" indent="-285750">
              <a:buFont typeface="Arial" panose="020B0604020202020204" pitchFamily="34" charset="0"/>
              <a:buChar char="•"/>
            </a:pPr>
            <a:r>
              <a:rPr lang="en-US" sz="1200" dirty="0"/>
              <a:t>Tamil Nadu in SR</a:t>
            </a:r>
          </a:p>
          <a:p>
            <a:pPr marL="285750" indent="-285750">
              <a:buFont typeface="Arial" panose="020B0604020202020204" pitchFamily="34" charset="0"/>
              <a:buChar char="•"/>
            </a:pPr>
            <a:r>
              <a:rPr lang="en-US" sz="1200" dirty="0"/>
              <a:t>West Bengal in ER</a:t>
            </a:r>
          </a:p>
          <a:p>
            <a:pPr marL="285750" indent="-285750">
              <a:buFont typeface="Arial" panose="020B0604020202020204" pitchFamily="34" charset="0"/>
              <a:buChar char="•"/>
            </a:pPr>
            <a:r>
              <a:rPr lang="en-US" sz="1200" dirty="0"/>
              <a:t>Assam in NER</a:t>
            </a:r>
          </a:p>
        </p:txBody>
      </p:sp>
    </p:spTree>
    <p:extLst>
      <p:ext uri="{BB962C8B-B14F-4D97-AF65-F5344CB8AC3E}">
        <p14:creationId xmlns:p14="http://schemas.microsoft.com/office/powerpoint/2010/main" val="77820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3D3923-346F-4F86-9270-ECB2FEE4D71E}"/>
              </a:ext>
            </a:extLst>
          </p:cNvPr>
          <p:cNvSpPr txBox="1"/>
          <p:nvPr/>
        </p:nvSpPr>
        <p:spPr>
          <a:xfrm>
            <a:off x="596715" y="504395"/>
            <a:ext cx="10993549" cy="693291"/>
          </a:xfrm>
          <a:prstGeom prst="rect">
            <a:avLst/>
          </a:prstGeom>
        </p:spPr>
        <p:txBody>
          <a:bodyPr vert="horz" lIns="91440" tIns="45720" rIns="91440" bIns="45720" rtlCol="0" anchor="b">
            <a:normAutofit/>
          </a:bodyPr>
          <a:lstStyle/>
          <a:p>
            <a:pPr defTabSz="457200">
              <a:spcBef>
                <a:spcPct val="0"/>
              </a:spcBef>
              <a:spcAft>
                <a:spcPts val="600"/>
              </a:spcAft>
            </a:pPr>
            <a:r>
              <a:rPr lang="en-US" sz="2800" cap="all" dirty="0">
                <a:solidFill>
                  <a:schemeClr val="tx1">
                    <a:lumMod val="75000"/>
                    <a:lumOff val="25000"/>
                  </a:schemeClr>
                </a:solidFill>
                <a:latin typeface="+mj-lt"/>
                <a:ea typeface="+mj-ea"/>
                <a:cs typeface="+mj-cs"/>
              </a:rPr>
              <a:t>Power Consumption Across the States for the period 2019-2020</a:t>
            </a:r>
          </a:p>
        </p:txBody>
      </p:sp>
      <p:sp>
        <p:nvSpPr>
          <p:cNvPr id="30" name="Rectangle 29">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download">
            <a:hlinkClick r:id="" action="ppaction://media"/>
            <a:extLst>
              <a:ext uri="{FF2B5EF4-FFF2-40B4-BE49-F238E27FC236}">
                <a16:creationId xmlns:a16="http://schemas.microsoft.com/office/drawing/2014/main" id="{1B6BD5A5-2186-4ED2-A069-755EFA1F43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6715" y="1344672"/>
            <a:ext cx="10582562" cy="5423564"/>
          </a:xfrm>
          <a:prstGeom prst="rect">
            <a:avLst/>
          </a:prstGeom>
          <a:ln w="6350">
            <a:solidFill>
              <a:schemeClr val="tx1"/>
            </a:solidFill>
          </a:ln>
        </p:spPr>
      </p:pic>
    </p:spTree>
    <p:extLst>
      <p:ext uri="{BB962C8B-B14F-4D97-AF65-F5344CB8AC3E}">
        <p14:creationId xmlns:p14="http://schemas.microsoft.com/office/powerpoint/2010/main" val="370253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0206B1-BA6E-4648-AF33-366635E021D2}"/>
              </a:ext>
            </a:extLst>
          </p:cNvPr>
          <p:cNvPicPr>
            <a:picLocks noChangeAspect="1"/>
          </p:cNvPicPr>
          <p:nvPr/>
        </p:nvPicPr>
        <p:blipFill>
          <a:blip r:embed="rId2"/>
          <a:stretch>
            <a:fillRect/>
          </a:stretch>
        </p:blipFill>
        <p:spPr>
          <a:xfrm>
            <a:off x="123825" y="562287"/>
            <a:ext cx="11944350" cy="2009775"/>
          </a:xfrm>
          <a:prstGeom prst="rect">
            <a:avLst/>
          </a:prstGeom>
          <a:ln w="6350">
            <a:solidFill>
              <a:schemeClr val="tx1"/>
            </a:solidFill>
          </a:ln>
        </p:spPr>
      </p:pic>
      <p:sp>
        <p:nvSpPr>
          <p:cNvPr id="9" name="TextBox 8">
            <a:extLst>
              <a:ext uri="{FF2B5EF4-FFF2-40B4-BE49-F238E27FC236}">
                <a16:creationId xmlns:a16="http://schemas.microsoft.com/office/drawing/2014/main" id="{7663DA28-1FE4-4F14-BBDE-E574E9D9E997}"/>
              </a:ext>
            </a:extLst>
          </p:cNvPr>
          <p:cNvSpPr txBox="1"/>
          <p:nvPr/>
        </p:nvSpPr>
        <p:spPr>
          <a:xfrm>
            <a:off x="276960" y="2572062"/>
            <a:ext cx="11791215" cy="523220"/>
          </a:xfrm>
          <a:prstGeom prst="rect">
            <a:avLst/>
          </a:prstGeom>
          <a:noFill/>
        </p:spPr>
        <p:txBody>
          <a:bodyPr wrap="square" rtlCol="0">
            <a:spAutoFit/>
          </a:bodyPr>
          <a:lstStyle/>
          <a:p>
            <a:r>
              <a:rPr lang="en-US" sz="1400" dirty="0"/>
              <a:t>This graph shows the electricity consumption of all the states in a given period, it helps us to compare the consumption in different states and with changing period we can analyze the consumption patters for states, how it changes in different seasons across the year.</a:t>
            </a:r>
            <a:endParaRPr lang="en-IN" sz="1400" dirty="0"/>
          </a:p>
        </p:txBody>
      </p:sp>
      <p:pic>
        <p:nvPicPr>
          <p:cNvPr id="10" name="Picture 9">
            <a:extLst>
              <a:ext uri="{FF2B5EF4-FFF2-40B4-BE49-F238E27FC236}">
                <a16:creationId xmlns:a16="http://schemas.microsoft.com/office/drawing/2014/main" id="{F98076F7-8CF8-4498-8CD6-385BC0616635}"/>
              </a:ext>
            </a:extLst>
          </p:cNvPr>
          <p:cNvPicPr>
            <a:picLocks noChangeAspect="1"/>
          </p:cNvPicPr>
          <p:nvPr/>
        </p:nvPicPr>
        <p:blipFill>
          <a:blip r:embed="rId3"/>
          <a:stretch>
            <a:fillRect/>
          </a:stretch>
        </p:blipFill>
        <p:spPr>
          <a:xfrm>
            <a:off x="276960" y="3165038"/>
            <a:ext cx="2924471" cy="2833598"/>
          </a:xfrm>
          <a:prstGeom prst="rect">
            <a:avLst/>
          </a:prstGeom>
          <a:ln w="6350">
            <a:solidFill>
              <a:schemeClr val="tx1"/>
            </a:solidFill>
          </a:ln>
        </p:spPr>
      </p:pic>
      <p:sp>
        <p:nvSpPr>
          <p:cNvPr id="11" name="TextBox 10">
            <a:extLst>
              <a:ext uri="{FF2B5EF4-FFF2-40B4-BE49-F238E27FC236}">
                <a16:creationId xmlns:a16="http://schemas.microsoft.com/office/drawing/2014/main" id="{7138703C-E948-4C79-9D89-482D2434F8C2}"/>
              </a:ext>
            </a:extLst>
          </p:cNvPr>
          <p:cNvSpPr txBox="1"/>
          <p:nvPr/>
        </p:nvSpPr>
        <p:spPr>
          <a:xfrm>
            <a:off x="123825" y="6034462"/>
            <a:ext cx="3545058" cy="738664"/>
          </a:xfrm>
          <a:prstGeom prst="rect">
            <a:avLst/>
          </a:prstGeom>
          <a:noFill/>
        </p:spPr>
        <p:txBody>
          <a:bodyPr wrap="square" rtlCol="0">
            <a:spAutoFit/>
          </a:bodyPr>
          <a:lstStyle/>
          <a:p>
            <a:r>
              <a:rPr lang="en-US" sz="1400" dirty="0"/>
              <a:t>This graph allows us to compare number of units consumed by each region </a:t>
            </a:r>
            <a:endParaRPr lang="en-IN" sz="1400" dirty="0"/>
          </a:p>
        </p:txBody>
      </p:sp>
      <p:pic>
        <p:nvPicPr>
          <p:cNvPr id="12" name="Picture 11">
            <a:extLst>
              <a:ext uri="{FF2B5EF4-FFF2-40B4-BE49-F238E27FC236}">
                <a16:creationId xmlns:a16="http://schemas.microsoft.com/office/drawing/2014/main" id="{51082972-B8FA-41A9-BB2A-27E29E912185}"/>
              </a:ext>
            </a:extLst>
          </p:cNvPr>
          <p:cNvPicPr>
            <a:picLocks noChangeAspect="1"/>
          </p:cNvPicPr>
          <p:nvPr/>
        </p:nvPicPr>
        <p:blipFill rotWithShape="1">
          <a:blip r:embed="rId4"/>
          <a:srcRect b="6980"/>
          <a:stretch/>
        </p:blipFill>
        <p:spPr>
          <a:xfrm>
            <a:off x="3772340" y="3165038"/>
            <a:ext cx="3914775" cy="2321362"/>
          </a:xfrm>
          <a:prstGeom prst="rect">
            <a:avLst/>
          </a:prstGeom>
          <a:ln w="6350">
            <a:solidFill>
              <a:schemeClr val="tx1"/>
            </a:solidFill>
          </a:ln>
        </p:spPr>
      </p:pic>
      <p:pic>
        <p:nvPicPr>
          <p:cNvPr id="13" name="Picture 12">
            <a:extLst>
              <a:ext uri="{FF2B5EF4-FFF2-40B4-BE49-F238E27FC236}">
                <a16:creationId xmlns:a16="http://schemas.microsoft.com/office/drawing/2014/main" id="{63A97772-0C82-4C64-B192-B5ACC686E1A6}"/>
              </a:ext>
            </a:extLst>
          </p:cNvPr>
          <p:cNvPicPr>
            <a:picLocks noChangeAspect="1"/>
          </p:cNvPicPr>
          <p:nvPr/>
        </p:nvPicPr>
        <p:blipFill rotWithShape="1">
          <a:blip r:embed="rId5"/>
          <a:srcRect b="7334"/>
          <a:stretch/>
        </p:blipFill>
        <p:spPr>
          <a:xfrm>
            <a:off x="8020050" y="3165039"/>
            <a:ext cx="4048125" cy="2321362"/>
          </a:xfrm>
          <a:prstGeom prst="rect">
            <a:avLst/>
          </a:prstGeom>
          <a:ln w="6350">
            <a:solidFill>
              <a:schemeClr val="tx1"/>
            </a:solidFill>
          </a:ln>
        </p:spPr>
      </p:pic>
      <p:sp>
        <p:nvSpPr>
          <p:cNvPr id="16" name="TextBox 15">
            <a:extLst>
              <a:ext uri="{FF2B5EF4-FFF2-40B4-BE49-F238E27FC236}">
                <a16:creationId xmlns:a16="http://schemas.microsoft.com/office/drawing/2014/main" id="{1386760C-3E33-45C4-B6D9-077FA240278B}"/>
              </a:ext>
            </a:extLst>
          </p:cNvPr>
          <p:cNvSpPr txBox="1"/>
          <p:nvPr/>
        </p:nvSpPr>
        <p:spPr>
          <a:xfrm>
            <a:off x="3552494" y="5672053"/>
            <a:ext cx="4354466" cy="954107"/>
          </a:xfrm>
          <a:prstGeom prst="rect">
            <a:avLst/>
          </a:prstGeom>
          <a:noFill/>
        </p:spPr>
        <p:txBody>
          <a:bodyPr wrap="square" rtlCol="0">
            <a:spAutoFit/>
          </a:bodyPr>
          <a:lstStyle/>
          <a:p>
            <a:r>
              <a:rPr lang="en-US" sz="1400" dirty="0"/>
              <a:t>Here, we can see that, consumption is more concentrated for northern region than southern region, with mean consumption being slightly higher for northern region.</a:t>
            </a:r>
            <a:endParaRPr lang="en-IN" sz="1400" dirty="0"/>
          </a:p>
        </p:txBody>
      </p:sp>
      <p:sp>
        <p:nvSpPr>
          <p:cNvPr id="17" name="TextBox 16">
            <a:extLst>
              <a:ext uri="{FF2B5EF4-FFF2-40B4-BE49-F238E27FC236}">
                <a16:creationId xmlns:a16="http://schemas.microsoft.com/office/drawing/2014/main" id="{6322A0B6-5C7C-41D5-A7D5-27687B48A0CA}"/>
              </a:ext>
            </a:extLst>
          </p:cNvPr>
          <p:cNvSpPr txBox="1"/>
          <p:nvPr/>
        </p:nvSpPr>
        <p:spPr>
          <a:xfrm>
            <a:off x="6020972" y="3301054"/>
            <a:ext cx="166614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7390C0"/>
                </a:solidFill>
              </a:rPr>
              <a:t>Northern Region</a:t>
            </a:r>
          </a:p>
          <a:p>
            <a:pPr marL="171450" indent="-171450">
              <a:buFont typeface="Arial" panose="020B0604020202020204" pitchFamily="34" charset="0"/>
              <a:buChar char="•"/>
            </a:pPr>
            <a:r>
              <a:rPr lang="en-US" sz="1200" dirty="0">
                <a:solidFill>
                  <a:srgbClr val="DF9770"/>
                </a:solidFill>
              </a:rPr>
              <a:t>Southern Region</a:t>
            </a:r>
            <a:endParaRPr lang="en-IN" sz="1200" dirty="0">
              <a:solidFill>
                <a:srgbClr val="DF9770"/>
              </a:solidFill>
            </a:endParaRPr>
          </a:p>
        </p:txBody>
      </p:sp>
      <p:sp>
        <p:nvSpPr>
          <p:cNvPr id="18" name="TextBox 17">
            <a:extLst>
              <a:ext uri="{FF2B5EF4-FFF2-40B4-BE49-F238E27FC236}">
                <a16:creationId xmlns:a16="http://schemas.microsoft.com/office/drawing/2014/main" id="{DCB4A937-F025-41A6-975D-ECC4C0E74AD6}"/>
              </a:ext>
            </a:extLst>
          </p:cNvPr>
          <p:cNvSpPr txBox="1"/>
          <p:nvPr/>
        </p:nvSpPr>
        <p:spPr>
          <a:xfrm>
            <a:off x="10402032" y="3301053"/>
            <a:ext cx="166614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7390C0"/>
                </a:solidFill>
              </a:rPr>
              <a:t>Eastern Region</a:t>
            </a:r>
          </a:p>
          <a:p>
            <a:pPr marL="171450" indent="-171450">
              <a:buFont typeface="Arial" panose="020B0604020202020204" pitchFamily="34" charset="0"/>
              <a:buChar char="•"/>
            </a:pPr>
            <a:r>
              <a:rPr lang="en-US" sz="1200" dirty="0">
                <a:solidFill>
                  <a:srgbClr val="DF9770"/>
                </a:solidFill>
              </a:rPr>
              <a:t>Western Region</a:t>
            </a:r>
            <a:endParaRPr lang="en-IN" sz="1200" dirty="0">
              <a:solidFill>
                <a:srgbClr val="DF9770"/>
              </a:solidFill>
            </a:endParaRPr>
          </a:p>
        </p:txBody>
      </p:sp>
      <p:sp>
        <p:nvSpPr>
          <p:cNvPr id="19" name="TextBox 18">
            <a:extLst>
              <a:ext uri="{FF2B5EF4-FFF2-40B4-BE49-F238E27FC236}">
                <a16:creationId xmlns:a16="http://schemas.microsoft.com/office/drawing/2014/main" id="{02871C0B-47D3-4AEC-A5F7-0353FD46660D}"/>
              </a:ext>
            </a:extLst>
          </p:cNvPr>
          <p:cNvSpPr txBox="1"/>
          <p:nvPr/>
        </p:nvSpPr>
        <p:spPr>
          <a:xfrm>
            <a:off x="7866879" y="5564332"/>
            <a:ext cx="4201296" cy="1169551"/>
          </a:xfrm>
          <a:prstGeom prst="rect">
            <a:avLst/>
          </a:prstGeom>
          <a:noFill/>
        </p:spPr>
        <p:txBody>
          <a:bodyPr wrap="square" rtlCol="0">
            <a:spAutoFit/>
          </a:bodyPr>
          <a:lstStyle/>
          <a:p>
            <a:r>
              <a:rPr lang="en-US" sz="1400" dirty="0"/>
              <a:t>Mean power consumption is lower for eastern region as compared to western region, while spread is more western region signifying the higher range of consumption in the western region</a:t>
            </a:r>
            <a:endParaRPr lang="en-IN" sz="1400" dirty="0"/>
          </a:p>
        </p:txBody>
      </p:sp>
    </p:spTree>
    <p:extLst>
      <p:ext uri="{BB962C8B-B14F-4D97-AF65-F5344CB8AC3E}">
        <p14:creationId xmlns:p14="http://schemas.microsoft.com/office/powerpoint/2010/main" val="3921351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E91C74-A58A-4281-9104-4FFD33A47D9B}"/>
              </a:ext>
            </a:extLst>
          </p:cNvPr>
          <p:cNvSpPr/>
          <p:nvPr/>
        </p:nvSpPr>
        <p:spPr>
          <a:xfrm>
            <a:off x="351692" y="393895"/>
            <a:ext cx="11479237" cy="2250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408CD41-71F5-4083-9ECD-A6E472DD3CE8}"/>
              </a:ext>
            </a:extLst>
          </p:cNvPr>
          <p:cNvSpPr txBox="1"/>
          <p:nvPr/>
        </p:nvSpPr>
        <p:spPr>
          <a:xfrm>
            <a:off x="6916904" y="1318642"/>
            <a:ext cx="4627214" cy="2462213"/>
          </a:xfrm>
          <a:prstGeom prst="rect">
            <a:avLst/>
          </a:prstGeom>
          <a:solidFill>
            <a:schemeClr val="bg1"/>
          </a:solidFill>
          <a:ln>
            <a:solidFill>
              <a:schemeClr val="tx1">
                <a:lumMod val="65000"/>
                <a:lumOff val="35000"/>
              </a:schemeClr>
            </a:solidFill>
          </a:ln>
        </p:spPr>
        <p:txBody>
          <a:bodyPr wrap="square" rtlCol="0">
            <a:spAutoFit/>
          </a:bodyPr>
          <a:lstStyle/>
          <a:p>
            <a:pPr marL="285750" indent="-285750">
              <a:buFont typeface="Arial" panose="020B0604020202020204" pitchFamily="34" charset="0"/>
              <a:buChar char="•"/>
            </a:pPr>
            <a:r>
              <a:rPr lang="en-US" sz="1400" dirty="0"/>
              <a:t>Heat map is graphical representation of data where numbers are expressed as colors</a:t>
            </a:r>
          </a:p>
          <a:p>
            <a:pPr marL="285750" indent="-285750">
              <a:buFont typeface="Arial" panose="020B0604020202020204" pitchFamily="34" charset="0"/>
              <a:buChar char="•"/>
            </a:pPr>
            <a:r>
              <a:rPr lang="en-US" sz="1400" dirty="0"/>
              <a:t>Here we see correlation varying from -1 to +1</a:t>
            </a:r>
          </a:p>
          <a:p>
            <a:pPr marL="285750" indent="-285750">
              <a:buFont typeface="Arial" panose="020B0604020202020204" pitchFamily="34" charset="0"/>
              <a:buChar char="•"/>
            </a:pPr>
            <a:r>
              <a:rPr lang="en-US" sz="1400" dirty="0"/>
              <a:t>+1 being directly correlated and -1 being inversely correlated</a:t>
            </a:r>
          </a:p>
          <a:p>
            <a:pPr marL="285750" indent="-285750">
              <a:buFont typeface="Arial" panose="020B0604020202020204" pitchFamily="34" charset="0"/>
              <a:buChar char="•"/>
            </a:pPr>
            <a:r>
              <a:rPr lang="en-US" sz="1400" dirty="0"/>
              <a:t>The dark and light colors shows the extreme values on the scale, -1 being on darker side while +1 being the lightest color on the map</a:t>
            </a:r>
          </a:p>
          <a:p>
            <a:pPr marL="285750" indent="-285750">
              <a:buFont typeface="Arial" panose="020B0604020202020204" pitchFamily="34" charset="0"/>
              <a:buChar char="•"/>
            </a:pPr>
            <a:r>
              <a:rPr lang="en-US" sz="1400" dirty="0"/>
              <a:t>Darker color shows that the two data points on the map are from the opposite ends of the spectrum</a:t>
            </a:r>
          </a:p>
        </p:txBody>
      </p:sp>
      <p:pic>
        <p:nvPicPr>
          <p:cNvPr id="7" name="Picture 6" descr="Graphical user interface&#10;&#10;Description automatically generated with low confidence">
            <a:extLst>
              <a:ext uri="{FF2B5EF4-FFF2-40B4-BE49-F238E27FC236}">
                <a16:creationId xmlns:a16="http://schemas.microsoft.com/office/drawing/2014/main" id="{8798966D-AA73-4A17-A836-192B7940F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25" y="84733"/>
            <a:ext cx="6565212" cy="6858000"/>
          </a:xfrm>
          <a:prstGeom prst="rect">
            <a:avLst/>
          </a:prstGeom>
        </p:spPr>
      </p:pic>
    </p:spTree>
    <p:extLst>
      <p:ext uri="{BB962C8B-B14F-4D97-AF65-F5344CB8AC3E}">
        <p14:creationId xmlns:p14="http://schemas.microsoft.com/office/powerpoint/2010/main" val="2452986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10FD72B-734F-4974-B349-DF8CD641307F}"/>
              </a:ext>
            </a:extLst>
          </p:cNvPr>
          <p:cNvSpPr txBox="1"/>
          <p:nvPr/>
        </p:nvSpPr>
        <p:spPr>
          <a:xfrm>
            <a:off x="8421635" y="1147409"/>
            <a:ext cx="3460652" cy="1569660"/>
          </a:xfrm>
          <a:prstGeom prst="rect">
            <a:avLst/>
          </a:prstGeom>
          <a:solidFill>
            <a:schemeClr val="bg1"/>
          </a:solidFill>
          <a:ln>
            <a:solidFill>
              <a:schemeClr val="tx1">
                <a:lumMod val="65000"/>
                <a:lumOff val="35000"/>
              </a:schemeClr>
            </a:solidFill>
          </a:ln>
        </p:spPr>
        <p:txBody>
          <a:bodyPr wrap="square" rtlCol="0">
            <a:spAutoFit/>
          </a:bodyPr>
          <a:lstStyle/>
          <a:p>
            <a:pPr marL="285750" indent="-285750">
              <a:buFont typeface="Arial" panose="020B0604020202020204" pitchFamily="34" charset="0"/>
              <a:buChar char="•"/>
            </a:pPr>
            <a:r>
              <a:rPr lang="en-US" sz="1600" dirty="0"/>
              <a:t>The graph displays top 10 maximum power consuming states in the period 2019-2020</a:t>
            </a:r>
          </a:p>
          <a:p>
            <a:pPr marL="285750" indent="-285750">
              <a:buFont typeface="Arial" panose="020B0604020202020204" pitchFamily="34" charset="0"/>
              <a:buChar char="•"/>
            </a:pPr>
            <a:r>
              <a:rPr lang="en-US" sz="1600" dirty="0"/>
              <a:t>Maharashtra being at top with highest power consumption, followed by Gujarat and UP</a:t>
            </a:r>
            <a:endParaRPr lang="en-IN" sz="1600" dirty="0"/>
          </a:p>
        </p:txBody>
      </p:sp>
      <p:sp>
        <p:nvSpPr>
          <p:cNvPr id="13" name="TextBox 12">
            <a:extLst>
              <a:ext uri="{FF2B5EF4-FFF2-40B4-BE49-F238E27FC236}">
                <a16:creationId xmlns:a16="http://schemas.microsoft.com/office/drawing/2014/main" id="{8746393F-AD86-4A85-A016-28FCAA8BD15F}"/>
              </a:ext>
            </a:extLst>
          </p:cNvPr>
          <p:cNvSpPr txBox="1"/>
          <p:nvPr/>
        </p:nvSpPr>
        <p:spPr>
          <a:xfrm>
            <a:off x="8421635" y="4325597"/>
            <a:ext cx="3460652" cy="1815882"/>
          </a:xfrm>
          <a:prstGeom prst="rect">
            <a:avLst/>
          </a:prstGeom>
          <a:solidFill>
            <a:schemeClr val="bg1"/>
          </a:solidFill>
          <a:ln>
            <a:solidFill>
              <a:schemeClr val="tx1">
                <a:lumMod val="65000"/>
                <a:lumOff val="35000"/>
              </a:schemeClr>
            </a:solidFill>
          </a:ln>
        </p:spPr>
        <p:txBody>
          <a:bodyPr wrap="square" rtlCol="0">
            <a:spAutoFit/>
          </a:bodyPr>
          <a:lstStyle/>
          <a:p>
            <a:pPr marL="285750" indent="-285750">
              <a:buFont typeface="Arial" panose="020B0604020202020204" pitchFamily="34" charset="0"/>
              <a:buChar char="•"/>
            </a:pPr>
            <a:r>
              <a:rPr lang="en-US" sz="1600" dirty="0"/>
              <a:t>The graph displays bottom 10 minimum power consuming states in the period 2019-2020</a:t>
            </a:r>
          </a:p>
          <a:p>
            <a:pPr marL="285750" indent="-285750">
              <a:buFont typeface="Arial" panose="020B0604020202020204" pitchFamily="34" charset="0"/>
              <a:buChar char="•"/>
            </a:pPr>
            <a:r>
              <a:rPr lang="en-US" sz="1600" dirty="0"/>
              <a:t>Sikkim being the lowest power consuming state followed by Mizoram and Arunachala Pradesh</a:t>
            </a:r>
            <a:endParaRPr lang="en-IN" sz="1600" dirty="0"/>
          </a:p>
        </p:txBody>
      </p:sp>
      <p:pic>
        <p:nvPicPr>
          <p:cNvPr id="15" name="Picture 14" descr="Chart, bar chart&#10;&#10;Description automatically generated">
            <a:extLst>
              <a:ext uri="{FF2B5EF4-FFF2-40B4-BE49-F238E27FC236}">
                <a16:creationId xmlns:a16="http://schemas.microsoft.com/office/drawing/2014/main" id="{1CBD998D-374D-4F1C-AE5D-B0B3E573ACC0}"/>
              </a:ext>
            </a:extLst>
          </p:cNvPr>
          <p:cNvPicPr>
            <a:picLocks noChangeAspect="1"/>
          </p:cNvPicPr>
          <p:nvPr/>
        </p:nvPicPr>
        <p:blipFill rotWithShape="1">
          <a:blip r:embed="rId2">
            <a:extLst>
              <a:ext uri="{28A0092B-C50C-407E-A947-70E740481C1C}">
                <a14:useLocalDpi xmlns:a14="http://schemas.microsoft.com/office/drawing/2010/main" val="0"/>
              </a:ext>
            </a:extLst>
          </a:blip>
          <a:srcRect t="2743"/>
          <a:stretch/>
        </p:blipFill>
        <p:spPr>
          <a:xfrm>
            <a:off x="309713" y="646522"/>
            <a:ext cx="7624919" cy="2826722"/>
          </a:xfrm>
          <a:prstGeom prst="rect">
            <a:avLst/>
          </a:prstGeom>
          <a:ln w="6350">
            <a:solidFill>
              <a:schemeClr val="tx1"/>
            </a:solidFill>
          </a:ln>
        </p:spPr>
      </p:pic>
      <p:pic>
        <p:nvPicPr>
          <p:cNvPr id="17" name="Picture 16" descr="Chart, bar chart&#10;&#10;Description automatically generated">
            <a:extLst>
              <a:ext uri="{FF2B5EF4-FFF2-40B4-BE49-F238E27FC236}">
                <a16:creationId xmlns:a16="http://schemas.microsoft.com/office/drawing/2014/main" id="{28DD0923-0C71-4C11-99B0-00FACC7E8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13" y="3723396"/>
            <a:ext cx="7624919" cy="2992906"/>
          </a:xfrm>
          <a:prstGeom prst="rect">
            <a:avLst/>
          </a:prstGeom>
          <a:ln w="6350">
            <a:solidFill>
              <a:schemeClr val="tx1"/>
            </a:solidFill>
          </a:ln>
        </p:spPr>
      </p:pic>
    </p:spTree>
    <p:extLst>
      <p:ext uri="{BB962C8B-B14F-4D97-AF65-F5344CB8AC3E}">
        <p14:creationId xmlns:p14="http://schemas.microsoft.com/office/powerpoint/2010/main" val="239873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921B527-3F57-4918-BE73-651FFA2ABFCA}"/>
              </a:ext>
            </a:extLst>
          </p:cNvPr>
          <p:cNvSpPr txBox="1"/>
          <p:nvPr/>
        </p:nvSpPr>
        <p:spPr>
          <a:xfrm>
            <a:off x="8244344" y="583792"/>
            <a:ext cx="3599445" cy="3354765"/>
          </a:xfrm>
          <a:prstGeom prst="rect">
            <a:avLst/>
          </a:prstGeom>
          <a:solidFill>
            <a:schemeClr val="bg1"/>
          </a:solidFill>
          <a:ln>
            <a:solidFill>
              <a:schemeClr val="tx1">
                <a:lumMod val="65000"/>
                <a:lumOff val="35000"/>
              </a:schemeClr>
            </a:solidFill>
          </a:ln>
        </p:spPr>
        <p:txBody>
          <a:bodyPr wrap="square" rtlCol="0">
            <a:spAutoFit/>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400" dirty="0"/>
              <a:t>The overall electricity consumption in the country decreased during the initial period of lockdown  with dramatic reductions in consumption of services and industry only partially offset by higher residential use</a:t>
            </a:r>
            <a:r>
              <a:rPr lang="en-IN" sz="1400" dirty="0"/>
              <a:t>.</a:t>
            </a:r>
            <a:endParaRPr lang="en-US" sz="1400" dirty="0"/>
          </a:p>
        </p:txBody>
      </p:sp>
      <p:pic>
        <p:nvPicPr>
          <p:cNvPr id="15" name="Picture 14" descr="Chart, bar chart&#10;&#10;Description automatically generated">
            <a:extLst>
              <a:ext uri="{FF2B5EF4-FFF2-40B4-BE49-F238E27FC236}">
                <a16:creationId xmlns:a16="http://schemas.microsoft.com/office/drawing/2014/main" id="{41421DCD-B7C1-46AD-8354-C4A903AD8B3F}"/>
              </a:ext>
            </a:extLst>
          </p:cNvPr>
          <p:cNvPicPr>
            <a:picLocks noChangeAspect="1"/>
          </p:cNvPicPr>
          <p:nvPr/>
        </p:nvPicPr>
        <p:blipFill rotWithShape="1">
          <a:blip r:embed="rId2">
            <a:extLst>
              <a:ext uri="{28A0092B-C50C-407E-A947-70E740481C1C}">
                <a14:useLocalDpi xmlns:a14="http://schemas.microsoft.com/office/drawing/2010/main" val="0"/>
              </a:ext>
            </a:extLst>
          </a:blip>
          <a:srcRect t="5634"/>
          <a:stretch/>
        </p:blipFill>
        <p:spPr>
          <a:xfrm>
            <a:off x="280222" y="627828"/>
            <a:ext cx="7846141" cy="3040045"/>
          </a:xfrm>
          <a:prstGeom prst="rect">
            <a:avLst/>
          </a:prstGeom>
          <a:ln w="6350">
            <a:solidFill>
              <a:schemeClr val="tx1"/>
            </a:solidFill>
          </a:ln>
        </p:spPr>
      </p:pic>
      <p:pic>
        <p:nvPicPr>
          <p:cNvPr id="19" name="Picture 18" descr="Chart, bar chart, histogram&#10;&#10;Description automatically generated">
            <a:extLst>
              <a:ext uri="{FF2B5EF4-FFF2-40B4-BE49-F238E27FC236}">
                <a16:creationId xmlns:a16="http://schemas.microsoft.com/office/drawing/2014/main" id="{B7F8B51A-7D2A-4BD4-98B6-EAC07336A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22" y="3702121"/>
            <a:ext cx="7864492" cy="3040046"/>
          </a:xfrm>
          <a:prstGeom prst="rect">
            <a:avLst/>
          </a:prstGeom>
          <a:ln w="6350">
            <a:solidFill>
              <a:schemeClr val="tx1"/>
            </a:solidFill>
          </a:ln>
        </p:spPr>
      </p:pic>
      <p:graphicFrame>
        <p:nvGraphicFramePr>
          <p:cNvPr id="21" name="Table 22">
            <a:extLst>
              <a:ext uri="{FF2B5EF4-FFF2-40B4-BE49-F238E27FC236}">
                <a16:creationId xmlns:a16="http://schemas.microsoft.com/office/drawing/2014/main" id="{6CFC10C7-EE38-4756-AABB-D9188251EF5B}"/>
              </a:ext>
            </a:extLst>
          </p:cNvPr>
          <p:cNvGraphicFramePr>
            <a:graphicFrameLocks noGrp="1"/>
          </p:cNvGraphicFramePr>
          <p:nvPr>
            <p:extLst>
              <p:ext uri="{D42A27DB-BD31-4B8C-83A1-F6EECF244321}">
                <p14:modId xmlns:p14="http://schemas.microsoft.com/office/powerpoint/2010/main" val="588520082"/>
              </p:ext>
            </p:extLst>
          </p:nvPr>
        </p:nvGraphicFramePr>
        <p:xfrm>
          <a:off x="8352085" y="828820"/>
          <a:ext cx="3383961" cy="1645920"/>
        </p:xfrm>
        <a:graphic>
          <a:graphicData uri="http://schemas.openxmlformats.org/drawingml/2006/table">
            <a:tbl>
              <a:tblPr firstRow="1" bandRow="1">
                <a:tableStyleId>{5C22544A-7EE6-4342-B048-85BDC9FD1C3A}</a:tableStyleId>
              </a:tblPr>
              <a:tblGrid>
                <a:gridCol w="1858296">
                  <a:extLst>
                    <a:ext uri="{9D8B030D-6E8A-4147-A177-3AD203B41FA5}">
                      <a16:colId xmlns:a16="http://schemas.microsoft.com/office/drawing/2014/main" val="2363221115"/>
                    </a:ext>
                  </a:extLst>
                </a:gridCol>
                <a:gridCol w="707923">
                  <a:extLst>
                    <a:ext uri="{9D8B030D-6E8A-4147-A177-3AD203B41FA5}">
                      <a16:colId xmlns:a16="http://schemas.microsoft.com/office/drawing/2014/main" val="1818119932"/>
                    </a:ext>
                  </a:extLst>
                </a:gridCol>
                <a:gridCol w="817742">
                  <a:extLst>
                    <a:ext uri="{9D8B030D-6E8A-4147-A177-3AD203B41FA5}">
                      <a16:colId xmlns:a16="http://schemas.microsoft.com/office/drawing/2014/main" val="1481037588"/>
                    </a:ext>
                  </a:extLst>
                </a:gridCol>
              </a:tblGrid>
              <a:tr h="167731">
                <a:tc>
                  <a:txBody>
                    <a:bodyPr/>
                    <a:lstStyle/>
                    <a:p>
                      <a:endParaRPr lang="en-IN" dirty="0"/>
                    </a:p>
                  </a:txBody>
                  <a:tcPr/>
                </a:tc>
                <a:tc>
                  <a:txBody>
                    <a:bodyPr/>
                    <a:lstStyle/>
                    <a:p>
                      <a:r>
                        <a:rPr lang="en-US" dirty="0"/>
                        <a:t>2019</a:t>
                      </a:r>
                      <a:endParaRPr lang="en-IN" dirty="0"/>
                    </a:p>
                  </a:txBody>
                  <a:tcPr/>
                </a:tc>
                <a:tc>
                  <a:txBody>
                    <a:bodyPr/>
                    <a:lstStyle/>
                    <a:p>
                      <a:r>
                        <a:rPr lang="en-US" dirty="0"/>
                        <a:t>2020</a:t>
                      </a:r>
                      <a:endParaRPr lang="en-IN" dirty="0"/>
                    </a:p>
                  </a:txBody>
                  <a:tcPr/>
                </a:tc>
                <a:extLst>
                  <a:ext uri="{0D108BD9-81ED-4DB2-BD59-A6C34878D82A}">
                    <a16:rowId xmlns:a16="http://schemas.microsoft.com/office/drawing/2014/main" val="2534795240"/>
                  </a:ext>
                </a:extLst>
              </a:tr>
              <a:tr h="520987">
                <a:tc>
                  <a:txBody>
                    <a:bodyPr/>
                    <a:lstStyle/>
                    <a:p>
                      <a:r>
                        <a:rPr lang="en-US" dirty="0"/>
                        <a:t>Max Consumption </a:t>
                      </a:r>
                      <a:endParaRPr lang="en-IN" dirty="0"/>
                    </a:p>
                  </a:txBody>
                  <a:tcPr/>
                </a:tc>
                <a:tc>
                  <a:txBody>
                    <a:bodyPr/>
                    <a:lstStyle/>
                    <a:p>
                      <a:r>
                        <a:rPr lang="en-US" dirty="0"/>
                        <a:t>July</a:t>
                      </a:r>
                      <a:endParaRPr lang="en-IN" dirty="0"/>
                    </a:p>
                  </a:txBody>
                  <a:tcPr/>
                </a:tc>
                <a:tc>
                  <a:txBody>
                    <a:bodyPr/>
                    <a:lstStyle/>
                    <a:p>
                      <a:r>
                        <a:rPr lang="en-US" dirty="0"/>
                        <a:t>Jan</a:t>
                      </a:r>
                      <a:endParaRPr lang="en-IN" dirty="0"/>
                    </a:p>
                  </a:txBody>
                  <a:tcPr/>
                </a:tc>
                <a:extLst>
                  <a:ext uri="{0D108BD9-81ED-4DB2-BD59-A6C34878D82A}">
                    <a16:rowId xmlns:a16="http://schemas.microsoft.com/office/drawing/2014/main" val="969289940"/>
                  </a:ext>
                </a:extLst>
              </a:tr>
              <a:tr h="520987">
                <a:tc>
                  <a:txBody>
                    <a:bodyPr/>
                    <a:lstStyle/>
                    <a:p>
                      <a:r>
                        <a:rPr lang="en-US" dirty="0"/>
                        <a:t>Min Consumption</a:t>
                      </a:r>
                      <a:endParaRPr lang="en-IN" dirty="0"/>
                    </a:p>
                  </a:txBody>
                  <a:tcPr/>
                </a:tc>
                <a:tc>
                  <a:txBody>
                    <a:bodyPr/>
                    <a:lstStyle/>
                    <a:p>
                      <a:r>
                        <a:rPr lang="en-US" dirty="0"/>
                        <a:t>Feb</a:t>
                      </a:r>
                      <a:endParaRPr lang="en-IN" dirty="0"/>
                    </a:p>
                  </a:txBody>
                  <a:tcPr/>
                </a:tc>
                <a:tc>
                  <a:txBody>
                    <a:bodyPr/>
                    <a:lstStyle/>
                    <a:p>
                      <a:r>
                        <a:rPr lang="en-US" dirty="0"/>
                        <a:t>June</a:t>
                      </a:r>
                      <a:endParaRPr lang="en-IN" dirty="0"/>
                    </a:p>
                  </a:txBody>
                  <a:tcPr/>
                </a:tc>
                <a:extLst>
                  <a:ext uri="{0D108BD9-81ED-4DB2-BD59-A6C34878D82A}">
                    <a16:rowId xmlns:a16="http://schemas.microsoft.com/office/drawing/2014/main" val="2003634293"/>
                  </a:ext>
                </a:extLst>
              </a:tr>
            </a:tbl>
          </a:graphicData>
        </a:graphic>
      </p:graphicFrame>
      <p:grpSp>
        <p:nvGrpSpPr>
          <p:cNvPr id="6" name="Group 5">
            <a:extLst>
              <a:ext uri="{FF2B5EF4-FFF2-40B4-BE49-F238E27FC236}">
                <a16:creationId xmlns:a16="http://schemas.microsoft.com/office/drawing/2014/main" id="{5C1DF04D-CF0D-451E-91F2-BA6FEF7AC4B6}"/>
              </a:ext>
            </a:extLst>
          </p:cNvPr>
          <p:cNvGrpSpPr/>
          <p:nvPr/>
        </p:nvGrpSpPr>
        <p:grpSpPr>
          <a:xfrm>
            <a:off x="8244344" y="4089114"/>
            <a:ext cx="3599445" cy="2653053"/>
            <a:chOff x="460314" y="372002"/>
            <a:chExt cx="3323481" cy="3690332"/>
          </a:xfrm>
        </p:grpSpPr>
        <p:pic>
          <p:nvPicPr>
            <p:cNvPr id="7" name="Picture 6">
              <a:extLst>
                <a:ext uri="{FF2B5EF4-FFF2-40B4-BE49-F238E27FC236}">
                  <a16:creationId xmlns:a16="http://schemas.microsoft.com/office/drawing/2014/main" id="{9D4A5614-DA90-446B-83C0-503736429C5B}"/>
                </a:ext>
              </a:extLst>
            </p:cNvPr>
            <p:cNvPicPr>
              <a:picLocks noChangeAspect="1"/>
            </p:cNvPicPr>
            <p:nvPr/>
          </p:nvPicPr>
          <p:blipFill>
            <a:blip r:embed="rId4"/>
            <a:stretch>
              <a:fillRect/>
            </a:stretch>
          </p:blipFill>
          <p:spPr>
            <a:xfrm>
              <a:off x="460314" y="1333269"/>
              <a:ext cx="3323481" cy="2729065"/>
            </a:xfrm>
            <a:prstGeom prst="rect">
              <a:avLst/>
            </a:prstGeom>
          </p:spPr>
        </p:pic>
        <p:sp>
          <p:nvSpPr>
            <p:cNvPr id="8" name="TextBox 7">
              <a:extLst>
                <a:ext uri="{FF2B5EF4-FFF2-40B4-BE49-F238E27FC236}">
                  <a16:creationId xmlns:a16="http://schemas.microsoft.com/office/drawing/2014/main" id="{7C74D270-1119-4AF6-B2C9-3AAC8A115737}"/>
                </a:ext>
              </a:extLst>
            </p:cNvPr>
            <p:cNvSpPr txBox="1"/>
            <p:nvPr/>
          </p:nvSpPr>
          <p:spPr>
            <a:xfrm>
              <a:off x="460314" y="372002"/>
              <a:ext cx="3323481" cy="1008269"/>
            </a:xfrm>
            <a:prstGeom prst="rect">
              <a:avLst/>
            </a:prstGeom>
            <a:solidFill>
              <a:schemeClr val="tx1"/>
            </a:solidFill>
          </p:spPr>
          <p:txBody>
            <a:bodyPr wrap="square" rtlCol="0">
              <a:spAutoFit/>
            </a:bodyPr>
            <a:lstStyle/>
            <a:p>
              <a:pPr algn="ctr"/>
              <a:r>
                <a:rPr lang="en-US" sz="1600" dirty="0">
                  <a:solidFill>
                    <a:schemeClr val="bg1"/>
                  </a:solidFill>
                  <a:latin typeface="Biome" panose="020B0503030204020804" pitchFamily="34" charset="0"/>
                  <a:cs typeface="Biome" panose="020B0503030204020804" pitchFamily="34" charset="0"/>
                </a:rPr>
                <a:t>Change in Power </a:t>
              </a:r>
              <a:r>
                <a:rPr lang="en-US" sz="1400" dirty="0">
                  <a:solidFill>
                    <a:schemeClr val="bg1"/>
                  </a:solidFill>
                  <a:latin typeface="Biome" panose="020B0503030204020804" pitchFamily="34" charset="0"/>
                  <a:cs typeface="Biome" panose="020B0503030204020804" pitchFamily="34" charset="0"/>
                </a:rPr>
                <a:t>Consumption</a:t>
              </a:r>
              <a:r>
                <a:rPr lang="en-US" sz="1600" dirty="0">
                  <a:solidFill>
                    <a:schemeClr val="bg1"/>
                  </a:solidFill>
                  <a:latin typeface="Biome" panose="020B0503030204020804" pitchFamily="34" charset="0"/>
                  <a:cs typeface="Biome" panose="020B0503030204020804" pitchFamily="34" charset="0"/>
                </a:rPr>
                <a:t> Before &amp; After lockdown</a:t>
              </a:r>
            </a:p>
            <a:p>
              <a:pPr algn="ctr"/>
              <a:endParaRPr lang="en-IN" sz="800" dirty="0">
                <a:solidFill>
                  <a:schemeClr val="bg1"/>
                </a:solidFill>
                <a:latin typeface="Biome" panose="020B0503030204020804" pitchFamily="34" charset="0"/>
                <a:cs typeface="Biome" panose="020B0503030204020804" pitchFamily="34" charset="0"/>
              </a:endParaRPr>
            </a:p>
          </p:txBody>
        </p:sp>
      </p:grpSp>
    </p:spTree>
    <p:extLst>
      <p:ext uri="{BB962C8B-B14F-4D97-AF65-F5344CB8AC3E}">
        <p14:creationId xmlns:p14="http://schemas.microsoft.com/office/powerpoint/2010/main" val="4208133557"/>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2524"/>
      </a:dk2>
      <a:lt2>
        <a:srgbClr val="E2E8E8"/>
      </a:lt2>
      <a:accent1>
        <a:srgbClr val="C69896"/>
      </a:accent1>
      <a:accent2>
        <a:srgbClr val="BA9A7F"/>
      </a:accent2>
      <a:accent3>
        <a:srgbClr val="AAA480"/>
      </a:accent3>
      <a:accent4>
        <a:srgbClr val="9AAA74"/>
      </a:accent4>
      <a:accent5>
        <a:srgbClr val="8FAC82"/>
      </a:accent5>
      <a:accent6>
        <a:srgbClr val="78B07E"/>
      </a:accent6>
      <a:hlink>
        <a:srgbClr val="568D8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534</TotalTime>
  <Words>428</Words>
  <Application>Microsoft Office PowerPoint</Application>
  <PresentationFormat>Widescreen</PresentationFormat>
  <Paragraphs>54</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Biome</vt:lpstr>
      <vt:lpstr>Univers</vt:lpstr>
      <vt:lpstr>Univers Condensed</vt:lpstr>
      <vt:lpstr>Wingdings 2</vt:lpstr>
      <vt:lpstr>DividendVTI</vt:lpstr>
      <vt:lpstr>Analysis of Electricity Consumption in Different States using Python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Electricity Consumption in Different States using Python </dc:title>
  <dc:creator>PG_071_Ayushi Gupta</dc:creator>
  <cp:lastModifiedBy>SUMEET JAGTAP</cp:lastModifiedBy>
  <cp:revision>15</cp:revision>
  <dcterms:created xsi:type="dcterms:W3CDTF">2022-01-23T05:43:08Z</dcterms:created>
  <dcterms:modified xsi:type="dcterms:W3CDTF">2022-01-23T14:45:07Z</dcterms:modified>
</cp:coreProperties>
</file>